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Bold" charset="1" panose="00000800000000000000"/>
      <p:regular r:id="rId24"/>
    </p:embeddedFont>
    <p:embeddedFont>
      <p:font typeface="Ahkio" charset="1" panose="00000000000000000000"/>
      <p:regular r:id="rId25"/>
    </p:embeddedFont>
    <p:embeddedFont>
      <p:font typeface="Nunito Sans Bold" charset="1" panose="00000000000000000000"/>
      <p:regular r:id="rId26"/>
    </p:embeddedFont>
    <p:embeddedFont>
      <p:font typeface="Nunito Sans" charset="1" panose="00000000000000000000"/>
      <p:regular r:id="rId27"/>
    </p:embeddedFont>
    <p:embeddedFont>
      <p:font typeface="Montserrat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6.pn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jpe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905" y="6684681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9" y="0"/>
                </a:lnTo>
                <a:lnTo>
                  <a:pt x="8424069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36847" y="-4619865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2442" y="3092856"/>
            <a:ext cx="14363115" cy="258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0"/>
              </a:lnSpc>
            </a:pPr>
            <a:r>
              <a:rPr lang="en-US" sz="9970">
                <a:solidFill>
                  <a:srgbClr val="051D40"/>
                </a:solidFill>
                <a:latin typeface="Montserrat Bold"/>
              </a:rPr>
              <a:t>GUIDED BY GRACE, EMBRACED BY HOPE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4052" y="6535418"/>
            <a:ext cx="14799896" cy="11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8688">
                <a:solidFill>
                  <a:srgbClr val="B1D4E0"/>
                </a:solidFill>
                <a:latin typeface="Ahkio"/>
              </a:rPr>
              <a:t>Asher Kynan G. Medriano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3364" y="2479645"/>
            <a:ext cx="14107784" cy="661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7"/>
              </a:lnSpc>
            </a:pPr>
            <a:r>
              <a:rPr lang="en-US" sz="10922">
                <a:solidFill>
                  <a:srgbClr val="051D40"/>
                </a:solidFill>
                <a:latin typeface="Nunito Sans"/>
              </a:rPr>
              <a:t>God’s forgiveness is not just pardon; it’s</a:t>
            </a:r>
          </a:p>
          <a:p>
            <a:pPr algn="l">
              <a:lnSpc>
                <a:spcPts val="13107"/>
              </a:lnSpc>
            </a:pPr>
            <a:r>
              <a:rPr lang="en-US" sz="10922">
                <a:solidFill>
                  <a:srgbClr val="051D40"/>
                </a:solidFill>
                <a:latin typeface="Nunito Sans Bold"/>
              </a:rPr>
              <a:t>a restoration of relationship.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494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-6623" t="-8143" r="-7525" b="-642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2463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74468" y="-6236912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9"/>
                </a:lnTo>
                <a:lnTo>
                  <a:pt x="0" y="841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12808"/>
            <a:ext cx="14942481" cy="65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45"/>
              </a:lnSpc>
            </a:pPr>
            <a:r>
              <a:rPr lang="en-US" sz="11367">
                <a:solidFill>
                  <a:srgbClr val="051D40"/>
                </a:solidFill>
                <a:latin typeface="Montserrat Bold"/>
              </a:rPr>
              <a:t>Grace and hope </a:t>
            </a:r>
            <a:r>
              <a:rPr lang="en-US" sz="11367">
                <a:solidFill>
                  <a:srgbClr val="051D40"/>
                </a:solidFill>
                <a:latin typeface="Montserrat"/>
              </a:rPr>
              <a:t>are two powerful forces that can transform our lives.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2463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74468" y="-6236912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9"/>
                </a:lnTo>
                <a:lnTo>
                  <a:pt x="0" y="841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4390" y="4542191"/>
            <a:ext cx="12199219" cy="347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6"/>
              </a:lnSpc>
            </a:pPr>
            <a:r>
              <a:rPr lang="en-US" sz="5796">
                <a:solidFill>
                  <a:srgbClr val="051D40"/>
                </a:solidFill>
                <a:latin typeface="Nunito Sans Bold"/>
              </a:rPr>
              <a:t>Grace is the undeserved favor and love of God. It is the reason we can be forgiven and restored to a right relationship with Him.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0581" y="903831"/>
            <a:ext cx="7506837" cy="250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2"/>
              </a:lnSpc>
            </a:pPr>
            <a:r>
              <a:rPr lang="en-US" sz="18372">
                <a:solidFill>
                  <a:srgbClr val="051D40"/>
                </a:solidFill>
                <a:latin typeface="Ahkio"/>
              </a:rPr>
              <a:t>GRACE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87086" y="3800369"/>
            <a:ext cx="14513829" cy="4954338"/>
            <a:chOff x="0" y="0"/>
            <a:chExt cx="4993530" cy="17045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93530" cy="1704556"/>
            </a:xfrm>
            <a:custGeom>
              <a:avLst/>
              <a:gdLst/>
              <a:ahLst/>
              <a:cxnLst/>
              <a:rect r="r" b="b" t="t" l="l"/>
              <a:pathLst>
                <a:path h="1704556" w="4993530">
                  <a:moveTo>
                    <a:pt x="27204" y="0"/>
                  </a:moveTo>
                  <a:lnTo>
                    <a:pt x="4966326" y="0"/>
                  </a:lnTo>
                  <a:cubicBezTo>
                    <a:pt x="4973541" y="0"/>
                    <a:pt x="4980460" y="2866"/>
                    <a:pt x="4985562" y="7968"/>
                  </a:cubicBezTo>
                  <a:cubicBezTo>
                    <a:pt x="4990664" y="13070"/>
                    <a:pt x="4993530" y="19989"/>
                    <a:pt x="4993530" y="27204"/>
                  </a:cubicBezTo>
                  <a:lnTo>
                    <a:pt x="4993530" y="1677352"/>
                  </a:lnTo>
                  <a:cubicBezTo>
                    <a:pt x="4993530" y="1692376"/>
                    <a:pt x="4981350" y="1704556"/>
                    <a:pt x="4966326" y="1704556"/>
                  </a:cubicBezTo>
                  <a:lnTo>
                    <a:pt x="27204" y="1704556"/>
                  </a:lnTo>
                  <a:cubicBezTo>
                    <a:pt x="12180" y="1704556"/>
                    <a:pt x="0" y="1692376"/>
                    <a:pt x="0" y="1677352"/>
                  </a:cubicBezTo>
                  <a:lnTo>
                    <a:pt x="0" y="27204"/>
                  </a:lnTo>
                  <a:cubicBezTo>
                    <a:pt x="0" y="19989"/>
                    <a:pt x="2866" y="13070"/>
                    <a:pt x="7968" y="7968"/>
                  </a:cubicBezTo>
                  <a:cubicBezTo>
                    <a:pt x="13070" y="2866"/>
                    <a:pt x="19989" y="0"/>
                    <a:pt x="272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B1D4E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93530" cy="174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107" y="8611375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5133" y="-5798355"/>
            <a:ext cx="7766021" cy="7756313"/>
          </a:xfrm>
          <a:custGeom>
            <a:avLst/>
            <a:gdLst/>
            <a:ahLst/>
            <a:cxnLst/>
            <a:rect r="r" b="b" t="t" l="l"/>
            <a:pathLst>
              <a:path h="7756313" w="7766021">
                <a:moveTo>
                  <a:pt x="0" y="0"/>
                </a:moveTo>
                <a:lnTo>
                  <a:pt x="7766021" y="0"/>
                </a:lnTo>
                <a:lnTo>
                  <a:pt x="7766021" y="7756313"/>
                </a:lnTo>
                <a:lnTo>
                  <a:pt x="0" y="775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22735" y="2731622"/>
            <a:ext cx="13642531" cy="153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11454">
                <a:solidFill>
                  <a:srgbClr val="051D40"/>
                </a:solidFill>
                <a:latin typeface="Montserrat Bold"/>
              </a:rPr>
              <a:t>EPHESIANS 2:8-9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3574" y="5048808"/>
            <a:ext cx="15640853" cy="271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5965">
                <a:solidFill>
                  <a:srgbClr val="051D40"/>
                </a:solidFill>
                <a:latin typeface="Nunito Sans Bold"/>
              </a:rPr>
              <a:t>For by grace ye are saved through faith; and not of yourselves: it is the gift of God, not of works, lest any man should boast.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086" y="3800369"/>
            <a:ext cx="14513829" cy="4954338"/>
            <a:chOff x="0" y="0"/>
            <a:chExt cx="4993530" cy="1704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3530" cy="1704556"/>
            </a:xfrm>
            <a:custGeom>
              <a:avLst/>
              <a:gdLst/>
              <a:ahLst/>
              <a:cxnLst/>
              <a:rect r="r" b="b" t="t" l="l"/>
              <a:pathLst>
                <a:path h="1704556" w="4993530">
                  <a:moveTo>
                    <a:pt x="27204" y="0"/>
                  </a:moveTo>
                  <a:lnTo>
                    <a:pt x="4966326" y="0"/>
                  </a:lnTo>
                  <a:cubicBezTo>
                    <a:pt x="4973541" y="0"/>
                    <a:pt x="4980460" y="2866"/>
                    <a:pt x="4985562" y="7968"/>
                  </a:cubicBezTo>
                  <a:cubicBezTo>
                    <a:pt x="4990664" y="13070"/>
                    <a:pt x="4993530" y="19989"/>
                    <a:pt x="4993530" y="27204"/>
                  </a:cubicBezTo>
                  <a:lnTo>
                    <a:pt x="4993530" y="1677352"/>
                  </a:lnTo>
                  <a:cubicBezTo>
                    <a:pt x="4993530" y="1692376"/>
                    <a:pt x="4981350" y="1704556"/>
                    <a:pt x="4966326" y="1704556"/>
                  </a:cubicBezTo>
                  <a:lnTo>
                    <a:pt x="27204" y="1704556"/>
                  </a:lnTo>
                  <a:cubicBezTo>
                    <a:pt x="12180" y="1704556"/>
                    <a:pt x="0" y="1692376"/>
                    <a:pt x="0" y="1677352"/>
                  </a:cubicBezTo>
                  <a:lnTo>
                    <a:pt x="0" y="27204"/>
                  </a:lnTo>
                  <a:cubicBezTo>
                    <a:pt x="0" y="19989"/>
                    <a:pt x="2866" y="13070"/>
                    <a:pt x="7968" y="7968"/>
                  </a:cubicBezTo>
                  <a:cubicBezTo>
                    <a:pt x="13070" y="2866"/>
                    <a:pt x="19989" y="0"/>
                    <a:pt x="272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B1D4E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3530" cy="174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82463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74468" y="-6236912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9"/>
                </a:lnTo>
                <a:lnTo>
                  <a:pt x="0" y="841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6312" y="4108354"/>
            <a:ext cx="12855376" cy="433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6"/>
              </a:lnSpc>
            </a:pPr>
            <a:r>
              <a:rPr lang="en-US" sz="5796">
                <a:solidFill>
                  <a:srgbClr val="051D40"/>
                </a:solidFill>
                <a:latin typeface="Nunito Sans Bold"/>
              </a:rPr>
              <a:t>Hope is the confident expectation of good things to come. It is the belief that even in the midst of difficult circumstances, God is working for our good.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0581" y="903831"/>
            <a:ext cx="7506837" cy="250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2"/>
              </a:lnSpc>
            </a:pPr>
            <a:r>
              <a:rPr lang="en-US" sz="18372">
                <a:solidFill>
                  <a:srgbClr val="051D40"/>
                </a:solidFill>
                <a:latin typeface="Ahkio"/>
              </a:rPr>
              <a:t>HOPE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107" y="8611375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5133" y="-5798355"/>
            <a:ext cx="7766021" cy="7756313"/>
          </a:xfrm>
          <a:custGeom>
            <a:avLst/>
            <a:gdLst/>
            <a:ahLst/>
            <a:cxnLst/>
            <a:rect r="r" b="b" t="t" l="l"/>
            <a:pathLst>
              <a:path h="7756313" w="7766021">
                <a:moveTo>
                  <a:pt x="0" y="0"/>
                </a:moveTo>
                <a:lnTo>
                  <a:pt x="7766021" y="0"/>
                </a:lnTo>
                <a:lnTo>
                  <a:pt x="7766021" y="7756313"/>
                </a:lnTo>
                <a:lnTo>
                  <a:pt x="0" y="775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769" y="1968669"/>
            <a:ext cx="11054462" cy="153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11454">
                <a:solidFill>
                  <a:srgbClr val="051D40"/>
                </a:solidFill>
                <a:latin typeface="Montserrat Bold"/>
              </a:rPr>
              <a:t>TITUS 2:13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5117" y="4179343"/>
            <a:ext cx="15377767" cy="321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sz="7041">
                <a:solidFill>
                  <a:srgbClr val="051D40"/>
                </a:solidFill>
                <a:latin typeface="Nunito Sans Bold"/>
              </a:rPr>
              <a:t>Looking for the blessed hope, and the glorious appearing of the great God and our Saviour Jesus Christ.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5845" r="0" b="-2093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165414" y="756607"/>
            <a:ext cx="6334016" cy="4386893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144000" y="80154"/>
            <a:ext cx="7310713" cy="5063346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372" r="0" b="-37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5330" y="5415593"/>
            <a:ext cx="6334016" cy="4386893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7"/>
              <a:stretch>
                <a:fillRect l="0" t="-372" r="0" b="-37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025514" y="5279546"/>
            <a:ext cx="6726877" cy="4658985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8"/>
              <a:stretch>
                <a:fillRect l="0" t="-372" r="0" b="-37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31900"/>
            <a:ext cx="12436837" cy="86136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73822" y="4199154"/>
            <a:ext cx="8028489" cy="5560472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63267" r="0" b="-6326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199880" y="2398375"/>
            <a:ext cx="5365474" cy="142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8"/>
              </a:lnSpc>
            </a:pPr>
            <a:r>
              <a:rPr lang="en-US" sz="10448">
                <a:solidFill>
                  <a:srgbClr val="051D40"/>
                </a:solidFill>
                <a:latin typeface="Ahkio"/>
              </a:rPr>
              <a:t>Famine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859812" y="0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-1864" t="0" r="-186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107" y="8611375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5133" y="-5798355"/>
            <a:ext cx="7766021" cy="7756313"/>
          </a:xfrm>
          <a:custGeom>
            <a:avLst/>
            <a:gdLst/>
            <a:ahLst/>
            <a:cxnLst/>
            <a:rect r="r" b="b" t="t" l="l"/>
            <a:pathLst>
              <a:path h="7756313" w="7766021">
                <a:moveTo>
                  <a:pt x="0" y="0"/>
                </a:moveTo>
                <a:lnTo>
                  <a:pt x="7766021" y="0"/>
                </a:lnTo>
                <a:lnTo>
                  <a:pt x="7766021" y="7756313"/>
                </a:lnTo>
                <a:lnTo>
                  <a:pt x="0" y="775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87622" y="1968669"/>
            <a:ext cx="9912755" cy="153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11454">
                <a:solidFill>
                  <a:srgbClr val="051D40"/>
                </a:solidFill>
                <a:latin typeface="Montserrat Bold"/>
              </a:rPr>
              <a:t>LUKE 15:17-19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3776" y="3857243"/>
            <a:ext cx="17080449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4815">
                <a:solidFill>
                  <a:srgbClr val="051D40"/>
                </a:solidFill>
                <a:latin typeface="Nunito Sans Bold"/>
              </a:rPr>
              <a:t>"And when he came to himself, he said, How many hired servants of my father’s have bread enough and to spare, and I perish with hunger! I will arise and go to my father, and will say unto him, Father, I have sinned against heaven, and before thee, And am no more worthy to be called thy son: make me as one of thy hired servants."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-4" t="0" r="-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131" r="0" b="-61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6107" y="8611375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5133" y="-5798355"/>
            <a:ext cx="7766021" cy="7756313"/>
          </a:xfrm>
          <a:custGeom>
            <a:avLst/>
            <a:gdLst/>
            <a:ahLst/>
            <a:cxnLst/>
            <a:rect r="r" b="b" t="t" l="l"/>
            <a:pathLst>
              <a:path h="7756313" w="7766021">
                <a:moveTo>
                  <a:pt x="0" y="0"/>
                </a:moveTo>
                <a:lnTo>
                  <a:pt x="7766021" y="0"/>
                </a:lnTo>
                <a:lnTo>
                  <a:pt x="7766021" y="7756313"/>
                </a:lnTo>
                <a:lnTo>
                  <a:pt x="0" y="775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769" y="1968669"/>
            <a:ext cx="11054462" cy="153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11454">
                <a:solidFill>
                  <a:srgbClr val="051D40"/>
                </a:solidFill>
                <a:latin typeface="Montserrat Bold"/>
              </a:rPr>
              <a:t>LUKE 15:22-24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3776" y="3857243"/>
            <a:ext cx="17080449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4815">
                <a:solidFill>
                  <a:srgbClr val="051D40"/>
                </a:solidFill>
                <a:latin typeface="Nunito Sans Bold"/>
              </a:rPr>
              <a:t>"But the father said to his servants, Bring forth the best robe, and put it on him; and put a ring on his hand, and shoes on his feet: And bring hither the fatted calf, and kill it; and let us eat, and be merry: For this my son was dead, and is alive again; he was lost, and is found. And they began to be merry."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966" y="8026486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8531" y="-5695168"/>
            <a:ext cx="8424068" cy="8413538"/>
          </a:xfrm>
          <a:custGeom>
            <a:avLst/>
            <a:gdLst/>
            <a:ahLst/>
            <a:cxnLst/>
            <a:rect r="r" b="b" t="t" l="l"/>
            <a:pathLst>
              <a:path h="8413538" w="8424068">
                <a:moveTo>
                  <a:pt x="0" y="0"/>
                </a:moveTo>
                <a:lnTo>
                  <a:pt x="8424068" y="0"/>
                </a:lnTo>
                <a:lnTo>
                  <a:pt x="8424068" y="8413538"/>
                </a:lnTo>
                <a:lnTo>
                  <a:pt x="0" y="84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2896" y="322319"/>
            <a:ext cx="13922126" cy="964236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0" r="-3055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DAGHvESLh3U</dc:identifier>
  <dcterms:modified xsi:type="dcterms:W3CDTF">2011-08-01T06:04:30Z</dcterms:modified>
  <cp:revision>1</cp:revision>
  <dc:title>Aki Sermon</dc:title>
</cp:coreProperties>
</file>